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" charset="1" panose="00000500000000000000"/>
      <p:regular r:id="rId10"/>
    </p:embeddedFont>
    <p:embeddedFont>
      <p:font typeface="Mont Bold" charset="1" panose="00000800000000000000"/>
      <p:regular r:id="rId11"/>
    </p:embeddedFont>
    <p:embeddedFont>
      <p:font typeface="Mont Italics" charset="1" panose="00000500000000000000"/>
      <p:regular r:id="rId12"/>
    </p:embeddedFont>
    <p:embeddedFont>
      <p:font typeface="Mont Bold Italics" charset="1" panose="00000800000000000000"/>
      <p:regular r:id="rId13"/>
    </p:embeddedFont>
    <p:embeddedFont>
      <p:font typeface="Mont Bold" charset="1" panose="00000800000000000000"/>
      <p:regular r:id="rId14"/>
    </p:embeddedFont>
    <p:embeddedFont>
      <p:font typeface="Mont Bold Bold" charset="1" panose="00000A00000000000000"/>
      <p:regular r:id="rId15"/>
    </p:embeddedFont>
    <p:embeddedFont>
      <p:font typeface="Mont Bold Italics" charset="1" panose="00000800000000000000"/>
      <p:regular r:id="rId16"/>
    </p:embeddedFont>
    <p:embeddedFont>
      <p:font typeface="Mont Bold Bold Italics" charset="1" panose="00000A00000000000000"/>
      <p:regular r:id="rId17"/>
    </p:embeddedFont>
    <p:embeddedFont>
      <p:font typeface="Greycliff" charset="1" panose="00000500000000000000"/>
      <p:regular r:id="rId18"/>
    </p:embeddedFont>
    <p:embeddedFont>
      <p:font typeface="Greycliff Bold" charset="1" panose="00000800000000000000"/>
      <p:regular r:id="rId19"/>
    </p:embeddedFont>
    <p:embeddedFont>
      <p:font typeface="Greycliff Italics" charset="1" panose="00000500000000000000"/>
      <p:regular r:id="rId20"/>
    </p:embeddedFont>
    <p:embeddedFont>
      <p:font typeface="Greycliff Bold Italics" charset="1" panose="00000800000000000000"/>
      <p:regular r:id="rId21"/>
    </p:embeddedFont>
    <p:embeddedFont>
      <p:font typeface="Chinese Rocks" charset="1" panose="000004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36" Target="slides/slide14.xml" Type="http://schemas.openxmlformats.org/officeDocument/2006/relationships/slide"/><Relationship Id="rId37" Target="slides/slide1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2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902385" y="6969640"/>
            <a:ext cx="6537866" cy="40312"/>
          </a:xfrm>
          <a:prstGeom prst="rect">
            <a:avLst/>
          </a:prstGeom>
          <a:solidFill>
            <a:srgbClr val="1B1A1A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04339" y="1468452"/>
            <a:ext cx="2479322" cy="273958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230198" y="4619375"/>
            <a:ext cx="5827605" cy="1263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09"/>
              </a:lnSpc>
            </a:pPr>
            <a:r>
              <a:rPr lang="en-US" sz="8827">
                <a:solidFill>
                  <a:srgbClr val="FAFAFA"/>
                </a:solidFill>
                <a:latin typeface="Chinese Rocks Bold"/>
              </a:rPr>
              <a:t>Magic Golens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11398" y="7202025"/>
            <a:ext cx="7265203" cy="47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3"/>
              </a:lnSpc>
            </a:pPr>
            <a:r>
              <a:rPr lang="en-US" sz="2182">
                <a:solidFill>
                  <a:srgbClr val="2A2E30"/>
                </a:solidFill>
                <a:latin typeface="Mont"/>
              </a:rPr>
              <a:t>Felipe Augusto Lee e Henrique Romaniuk Ramalho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47750" y="6349408"/>
            <a:ext cx="6592501" cy="47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2"/>
              </a:lnSpc>
            </a:pPr>
            <a:r>
              <a:rPr lang="en-US" sz="2648">
                <a:solidFill>
                  <a:srgbClr val="2A2E30"/>
                </a:solidFill>
                <a:latin typeface="Mont Bold"/>
              </a:rPr>
              <a:t>Disciplina : Técnicas de programação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11398" y="7629485"/>
            <a:ext cx="7265203" cy="47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3"/>
              </a:lnSpc>
            </a:pPr>
            <a:r>
              <a:rPr lang="en-US" sz="2182">
                <a:solidFill>
                  <a:srgbClr val="2A2E30"/>
                </a:solidFill>
                <a:latin typeface="Mont"/>
              </a:rPr>
              <a:t>Turma S71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979547" y="8434112"/>
            <a:ext cx="1734899" cy="260234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175674" y="8312853"/>
            <a:ext cx="1815738" cy="272360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665011" y="8434112"/>
            <a:ext cx="1734899" cy="260234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2235366" y="8312853"/>
            <a:ext cx="2031772" cy="247945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4847589" y="8312853"/>
            <a:ext cx="1652967" cy="2479451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511398" y="375608"/>
            <a:ext cx="7265203" cy="47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3"/>
              </a:lnSpc>
            </a:pPr>
            <a:r>
              <a:rPr lang="en-US" sz="2182">
                <a:solidFill>
                  <a:srgbClr val="2A2E30"/>
                </a:solidFill>
                <a:latin typeface="Mont"/>
              </a:rPr>
              <a:t>Universidade Tecnológica Federal do Paraná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11398" y="9426180"/>
            <a:ext cx="7265203" cy="47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3"/>
              </a:lnSpc>
            </a:pPr>
            <a:r>
              <a:rPr lang="en-US" sz="2182">
                <a:solidFill>
                  <a:srgbClr val="2A2E30"/>
                </a:solidFill>
                <a:latin typeface="Mont"/>
              </a:rPr>
              <a:t>2021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11398" y="8949194"/>
            <a:ext cx="7265203" cy="47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3"/>
              </a:lnSpc>
            </a:pPr>
            <a:r>
              <a:rPr lang="en-US" sz="2182">
                <a:solidFill>
                  <a:srgbClr val="2A2E30"/>
                </a:solidFill>
                <a:latin typeface="Mont"/>
              </a:rPr>
              <a:t>Curitiba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2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17031" y="2525816"/>
            <a:ext cx="4204378" cy="501714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147130" y="2525816"/>
            <a:ext cx="5883350" cy="501714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328840" y="3169325"/>
            <a:ext cx="6014858" cy="394835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147130" y="704850"/>
            <a:ext cx="7993740" cy="121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9"/>
              </a:lnSpc>
            </a:pPr>
            <a:r>
              <a:rPr lang="en-US" sz="5863">
                <a:solidFill>
                  <a:srgbClr val="FAFAFA"/>
                </a:solidFill>
                <a:latin typeface="Mont Bold"/>
              </a:rPr>
              <a:t>Tabela de conceitos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2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63983" y="2470068"/>
            <a:ext cx="5231733" cy="429722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506878" y="2895665"/>
            <a:ext cx="5035932" cy="344602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994197" y="3483258"/>
            <a:ext cx="5629820" cy="193422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147130" y="704850"/>
            <a:ext cx="7993740" cy="121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9"/>
              </a:lnSpc>
            </a:pPr>
            <a:r>
              <a:rPr lang="en-US" sz="5863">
                <a:solidFill>
                  <a:srgbClr val="FAFAFA"/>
                </a:solidFill>
                <a:latin typeface="Mont Bold"/>
              </a:rPr>
              <a:t>Tabela de conceitos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29386" y="7563062"/>
            <a:ext cx="7829228" cy="611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3"/>
              </a:lnSpc>
            </a:pPr>
            <a:r>
              <a:rPr lang="en-US" sz="2959">
                <a:solidFill>
                  <a:srgbClr val="FAFAFA"/>
                </a:solidFill>
                <a:latin typeface="Mont Bold"/>
              </a:rPr>
              <a:t>Requisitos implementados 36 de 40 (90%)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29548" y="8232549"/>
            <a:ext cx="11428904" cy="1135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3"/>
              </a:lnSpc>
            </a:pPr>
            <a:r>
              <a:rPr lang="en-US" sz="2959">
                <a:solidFill>
                  <a:srgbClr val="2A2E30"/>
                </a:solidFill>
                <a:latin typeface="Mont Bold"/>
              </a:rPr>
              <a:t>Requisitos não  implementados : Static, Threads, Padrões de Projeto e 10 reuniões com monitores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2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871892" y="3468496"/>
            <a:ext cx="1734899" cy="260234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068018" y="3347238"/>
            <a:ext cx="1815738" cy="272360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557355" y="3468496"/>
            <a:ext cx="1734899" cy="260234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127711" y="3347238"/>
            <a:ext cx="2031772" cy="247945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739934" y="3347238"/>
            <a:ext cx="1652967" cy="247945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9230265" y="8272808"/>
            <a:ext cx="759361" cy="75936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8298374" y="8272808"/>
            <a:ext cx="713100" cy="713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147130" y="704850"/>
            <a:ext cx="7993740" cy="121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9"/>
              </a:lnSpc>
            </a:pPr>
            <a:r>
              <a:rPr lang="en-US" sz="5863">
                <a:solidFill>
                  <a:srgbClr val="FAFAFA"/>
                </a:solidFill>
                <a:latin typeface="Mont Bold"/>
              </a:rPr>
              <a:t>O jogo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1789" y="2132820"/>
            <a:ext cx="7993740" cy="121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9"/>
              </a:lnSpc>
            </a:pPr>
            <a:r>
              <a:rPr lang="en-US" sz="5863">
                <a:solidFill>
                  <a:srgbClr val="FAFAFA"/>
                </a:solidFill>
                <a:latin typeface="Mont Bold"/>
              </a:rPr>
              <a:t>Jogadores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42471" y="2132820"/>
            <a:ext cx="7993740" cy="121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9"/>
              </a:lnSpc>
            </a:pPr>
            <a:r>
              <a:rPr lang="en-US" sz="5863">
                <a:solidFill>
                  <a:srgbClr val="FAFAFA"/>
                </a:solidFill>
                <a:latin typeface="Mont Bold"/>
              </a:rPr>
              <a:t>Inimigos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47977" y="6783665"/>
            <a:ext cx="3392047" cy="121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9"/>
              </a:lnSpc>
            </a:pPr>
            <a:r>
              <a:rPr lang="en-US" sz="5863">
                <a:solidFill>
                  <a:srgbClr val="FAFAFA"/>
                </a:solidFill>
                <a:latin typeface="Mont Bold"/>
              </a:rPr>
              <a:t>Projéteis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2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7047" t="0" r="13473" b="0"/>
          <a:stretch>
            <a:fillRect/>
          </a:stretch>
        </p:blipFill>
        <p:spPr>
          <a:xfrm flipH="false" flipV="false" rot="0">
            <a:off x="2054290" y="2841052"/>
            <a:ext cx="6284397" cy="478194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7248" t="0" r="17648" b="0"/>
          <a:stretch>
            <a:fillRect/>
          </a:stretch>
        </p:blipFill>
        <p:spPr>
          <a:xfrm flipH="false" flipV="false" rot="0">
            <a:off x="10324500" y="2841052"/>
            <a:ext cx="5909210" cy="478194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147130" y="704850"/>
            <a:ext cx="7993740" cy="121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9"/>
              </a:lnSpc>
            </a:pPr>
            <a:r>
              <a:rPr lang="en-US" sz="5863">
                <a:solidFill>
                  <a:srgbClr val="FAFAFA"/>
                </a:solidFill>
                <a:latin typeface="Mont Bold"/>
              </a:rPr>
              <a:t>O jogo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2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11263" y="2809436"/>
            <a:ext cx="5556206" cy="292142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398347" y="2809436"/>
            <a:ext cx="5539735" cy="292142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120531" y="2794959"/>
            <a:ext cx="5556206" cy="2935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574748" y="6104109"/>
            <a:ext cx="7138504" cy="376826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147130" y="704850"/>
            <a:ext cx="7993740" cy="121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9"/>
              </a:lnSpc>
            </a:pPr>
            <a:r>
              <a:rPr lang="en-US" sz="5863">
                <a:solidFill>
                  <a:srgbClr val="FAFAFA"/>
                </a:solidFill>
                <a:latin typeface="Mont Bold"/>
              </a:rPr>
              <a:t>O jogo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00C2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562524"/>
            <a:ext cx="16230600" cy="4495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09"/>
              </a:lnSpc>
            </a:pPr>
            <a:r>
              <a:rPr lang="en-US" sz="2864">
                <a:solidFill>
                  <a:srgbClr val="FAFAFA"/>
                </a:solidFill>
                <a:latin typeface="Greycliff"/>
              </a:rPr>
              <a:t>   Portanto, fica claro que o projeto MagicGolens, desenvolvido para a disciplina Técnicas de Programação da Universidade Tecnológica do Paraná, teve sucesso no cumprimento dos   requisitos propostos inicialmente, bem como visou atender a maior parte dos conceitos relacionados à Programação Orientada a Objetos (POO) ministrados durante o semestre.</a:t>
            </a:r>
          </a:p>
          <a:p>
            <a:pPr algn="just">
              <a:lnSpc>
                <a:spcPts val="4009"/>
              </a:lnSpc>
            </a:pPr>
          </a:p>
          <a:p>
            <a:pPr algn="just">
              <a:lnSpc>
                <a:spcPts val="4009"/>
              </a:lnSpc>
            </a:pPr>
            <a:r>
              <a:rPr lang="en-US" sz="2864">
                <a:solidFill>
                  <a:srgbClr val="FAFAFA"/>
                </a:solidFill>
                <a:latin typeface="Greycliff"/>
              </a:rPr>
              <a:t>     Outrossim, é inegável a relevância do trabalho para a formação profissional. Tal fato se deve à prática dos conceitos e habilidades adquiridas durante as aulas, como também à descoberta de uma gama de novos conteúdos a serem aprendidos e aperfeiçoados, incrementando, assim, ainda mais o conhecimento de POO.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147130" y="704850"/>
            <a:ext cx="7993740" cy="121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9"/>
              </a:lnSpc>
            </a:pPr>
            <a:r>
              <a:rPr lang="en-US" sz="5863">
                <a:solidFill>
                  <a:srgbClr val="FAFAFA"/>
                </a:solidFill>
                <a:latin typeface="Mont Bold"/>
              </a:rPr>
              <a:t>Conclusão geral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2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921622" y="2690662"/>
            <a:ext cx="6076478" cy="584932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241182" y="2690662"/>
            <a:ext cx="6125195" cy="582960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178541" y="704850"/>
            <a:ext cx="7930918" cy="121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9"/>
              </a:lnSpc>
            </a:pPr>
            <a:r>
              <a:rPr lang="en-US" sz="5863">
                <a:solidFill>
                  <a:srgbClr val="FAFAFA"/>
                </a:solidFill>
                <a:latin typeface="Mont Bold"/>
              </a:rPr>
              <a:t>Tabela de requisitos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44419" y="8871652"/>
            <a:ext cx="7799161" cy="611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3"/>
              </a:lnSpc>
            </a:pPr>
            <a:r>
              <a:rPr lang="en-US" sz="2959">
                <a:solidFill>
                  <a:srgbClr val="FAFAFA"/>
                </a:solidFill>
                <a:latin typeface="Mont Bold"/>
              </a:rPr>
              <a:t>Requisitos implementados 15 de 15 (100%)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2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2954" t="10589" r="39173" b="42065"/>
          <a:stretch>
            <a:fillRect/>
          </a:stretch>
        </p:blipFill>
        <p:spPr>
          <a:xfrm flipH="false" flipV="false" rot="0">
            <a:off x="639506" y="440209"/>
            <a:ext cx="8238148" cy="961117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450420" y="704850"/>
            <a:ext cx="7993740" cy="121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9"/>
              </a:lnSpc>
            </a:pPr>
            <a:r>
              <a:rPr lang="en-US" sz="5863">
                <a:solidFill>
                  <a:srgbClr val="FAFAFA"/>
                </a:solidFill>
                <a:latin typeface="Mont Bold"/>
              </a:rPr>
              <a:t>Diagrama de classe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17045" y="1872952"/>
            <a:ext cx="6260490" cy="810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4"/>
              </a:lnSpc>
            </a:pPr>
            <a:r>
              <a:rPr lang="en-US" sz="3895">
                <a:solidFill>
                  <a:srgbClr val="FAFAFA"/>
                </a:solidFill>
                <a:latin typeface="Mont"/>
              </a:rPr>
              <a:t>pacote Gerenciadores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52595" y="1513001"/>
            <a:ext cx="140912" cy="641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4"/>
              </a:lnSpc>
            </a:pPr>
            <a:r>
              <a:rPr lang="en-US" sz="3081">
                <a:solidFill>
                  <a:srgbClr val="2A2E30"/>
                </a:solidFill>
                <a:latin typeface="Mont Bold"/>
              </a:rPr>
              <a:t>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09145" y="4737234"/>
            <a:ext cx="214483" cy="641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4"/>
              </a:lnSpc>
            </a:pPr>
            <a:r>
              <a:rPr lang="en-US" sz="3081">
                <a:solidFill>
                  <a:srgbClr val="2A2E30"/>
                </a:solidFill>
                <a:latin typeface="Mont Bold"/>
              </a:rPr>
              <a:t>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72885" y="4820480"/>
            <a:ext cx="215668" cy="641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4"/>
              </a:lnSpc>
            </a:pPr>
            <a:r>
              <a:rPr lang="en-US" sz="3081">
                <a:solidFill>
                  <a:srgbClr val="2A2E30"/>
                </a:solidFill>
                <a:latin typeface="Mont Bold"/>
              </a:rPr>
              <a:t>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07979" y="7335385"/>
            <a:ext cx="218000" cy="641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4"/>
              </a:lnSpc>
            </a:pPr>
            <a:r>
              <a:rPr lang="en-US" sz="3081">
                <a:solidFill>
                  <a:srgbClr val="2A2E30"/>
                </a:solidFill>
                <a:latin typeface="Mont Bold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72905" y="7344910"/>
            <a:ext cx="213299" cy="641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4"/>
              </a:lnSpc>
            </a:pPr>
            <a:r>
              <a:rPr lang="en-US" sz="3081">
                <a:solidFill>
                  <a:srgbClr val="2A2E30"/>
                </a:solidFill>
                <a:latin typeface="Mont Bold"/>
              </a:rPr>
              <a:t>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17045" y="4097927"/>
            <a:ext cx="7127115" cy="357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54"/>
              </a:lnSpc>
            </a:pPr>
            <a:r>
              <a:rPr lang="en-US" sz="3895">
                <a:solidFill>
                  <a:srgbClr val="FAFAFA"/>
                </a:solidFill>
                <a:latin typeface="Mont"/>
              </a:rPr>
              <a:t>1 - </a:t>
            </a:r>
            <a:r>
              <a:rPr lang="en-US" sz="3895">
                <a:solidFill>
                  <a:srgbClr val="FAFAFA"/>
                </a:solidFill>
                <a:latin typeface="Mont Italics"/>
              </a:rPr>
              <a:t>GerenciadorEstado</a:t>
            </a:r>
          </a:p>
          <a:p>
            <a:pPr algn="just">
              <a:lnSpc>
                <a:spcPts val="5454"/>
              </a:lnSpc>
            </a:pPr>
            <a:r>
              <a:rPr lang="en-US" sz="3895">
                <a:solidFill>
                  <a:srgbClr val="FAFAFA"/>
                </a:solidFill>
                <a:latin typeface="Mont"/>
              </a:rPr>
              <a:t>2- </a:t>
            </a:r>
            <a:r>
              <a:rPr lang="en-US" sz="3895">
                <a:solidFill>
                  <a:srgbClr val="FAFAFA"/>
                </a:solidFill>
                <a:latin typeface="Mont Italics"/>
              </a:rPr>
              <a:t>GerenciadorAtualizacoes</a:t>
            </a:r>
          </a:p>
          <a:p>
            <a:pPr algn="just">
              <a:lnSpc>
                <a:spcPts val="5454"/>
              </a:lnSpc>
            </a:pPr>
            <a:r>
              <a:rPr lang="en-US" sz="3895">
                <a:solidFill>
                  <a:srgbClr val="FAFAFA"/>
                </a:solidFill>
                <a:latin typeface="Mont"/>
              </a:rPr>
              <a:t>3 - </a:t>
            </a:r>
            <a:r>
              <a:rPr lang="en-US" sz="3895">
                <a:solidFill>
                  <a:srgbClr val="FAFAFA"/>
                </a:solidFill>
                <a:latin typeface="Mont Italics"/>
              </a:rPr>
              <a:t>GerenciadorGrafico</a:t>
            </a:r>
          </a:p>
          <a:p>
            <a:pPr algn="just">
              <a:lnSpc>
                <a:spcPts val="5454"/>
              </a:lnSpc>
            </a:pPr>
            <a:r>
              <a:rPr lang="en-US" sz="3895">
                <a:solidFill>
                  <a:srgbClr val="FAFAFA"/>
                </a:solidFill>
                <a:latin typeface="Mont"/>
              </a:rPr>
              <a:t>4 - </a:t>
            </a:r>
            <a:r>
              <a:rPr lang="en-US" sz="3895">
                <a:solidFill>
                  <a:srgbClr val="FAFAFA"/>
                </a:solidFill>
                <a:latin typeface="Mont Italics"/>
              </a:rPr>
              <a:t>GerenciadorColisoes</a:t>
            </a:r>
          </a:p>
          <a:p>
            <a:pPr algn="just">
              <a:lnSpc>
                <a:spcPts val="5454"/>
              </a:lnSpc>
            </a:pPr>
            <a:r>
              <a:rPr lang="en-US" sz="3895">
                <a:solidFill>
                  <a:srgbClr val="FAFAFA"/>
                </a:solidFill>
                <a:latin typeface="Mont"/>
              </a:rPr>
              <a:t>5 - </a:t>
            </a:r>
            <a:r>
              <a:rPr lang="en-US" sz="3895">
                <a:solidFill>
                  <a:srgbClr val="FAFAFA"/>
                </a:solidFill>
                <a:latin typeface="Mont Italics"/>
              </a:rPr>
              <a:t>GerenciadorMapa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2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4946" t="539" r="58374" b="55130"/>
          <a:stretch>
            <a:fillRect/>
          </a:stretch>
        </p:blipFill>
        <p:spPr>
          <a:xfrm flipH="false" flipV="false" rot="0">
            <a:off x="364493" y="2053772"/>
            <a:ext cx="9085927" cy="664908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450420" y="704850"/>
            <a:ext cx="7993740" cy="121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9"/>
              </a:lnSpc>
            </a:pPr>
            <a:r>
              <a:rPr lang="en-US" sz="5863">
                <a:solidFill>
                  <a:srgbClr val="FAFAFA"/>
                </a:solidFill>
                <a:latin typeface="Mont Bold"/>
              </a:rPr>
              <a:t>Diagrama de classe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17045" y="1872952"/>
            <a:ext cx="6260490" cy="810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4"/>
              </a:lnSpc>
            </a:pPr>
            <a:r>
              <a:rPr lang="en-US" sz="3895">
                <a:solidFill>
                  <a:srgbClr val="FAFAFA"/>
                </a:solidFill>
                <a:latin typeface="Mont"/>
              </a:rPr>
              <a:t>pacote Interface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28828" y="2559885"/>
            <a:ext cx="108942" cy="482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4"/>
              </a:lnSpc>
            </a:pPr>
            <a:r>
              <a:rPr lang="en-US" sz="2381">
                <a:solidFill>
                  <a:srgbClr val="2A2E30"/>
                </a:solidFill>
                <a:latin typeface="Mont Bold"/>
              </a:rPr>
              <a:t>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17045" y="3564527"/>
            <a:ext cx="7127115" cy="4954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54"/>
              </a:lnSpc>
            </a:pPr>
            <a:r>
              <a:rPr lang="en-US" sz="3895">
                <a:solidFill>
                  <a:srgbClr val="FAFAFA"/>
                </a:solidFill>
                <a:latin typeface="Mont"/>
              </a:rPr>
              <a:t>1 - </a:t>
            </a:r>
            <a:r>
              <a:rPr lang="en-US" sz="3895">
                <a:solidFill>
                  <a:srgbClr val="FAFAFA"/>
                </a:solidFill>
                <a:latin typeface="Mont Italics"/>
              </a:rPr>
              <a:t>Menu (abstrata)</a:t>
            </a:r>
          </a:p>
          <a:p>
            <a:pPr algn="just">
              <a:lnSpc>
                <a:spcPts val="5454"/>
              </a:lnSpc>
            </a:pPr>
            <a:r>
              <a:rPr lang="en-US" sz="3895">
                <a:solidFill>
                  <a:srgbClr val="FAFAFA"/>
                </a:solidFill>
                <a:latin typeface="Mont"/>
              </a:rPr>
              <a:t>2- </a:t>
            </a:r>
            <a:r>
              <a:rPr lang="en-US" sz="3895">
                <a:solidFill>
                  <a:srgbClr val="FAFAFA"/>
                </a:solidFill>
                <a:latin typeface="Mont Italics"/>
              </a:rPr>
              <a:t>MenuInicial</a:t>
            </a:r>
          </a:p>
          <a:p>
            <a:pPr algn="just">
              <a:lnSpc>
                <a:spcPts val="5454"/>
              </a:lnSpc>
            </a:pPr>
            <a:r>
              <a:rPr lang="en-US" sz="3895">
                <a:solidFill>
                  <a:srgbClr val="FAFAFA"/>
                </a:solidFill>
                <a:latin typeface="Mont"/>
              </a:rPr>
              <a:t>3 - </a:t>
            </a:r>
            <a:r>
              <a:rPr lang="en-US" sz="3895">
                <a:solidFill>
                  <a:srgbClr val="FAFAFA"/>
                </a:solidFill>
                <a:latin typeface="Mont Italics"/>
              </a:rPr>
              <a:t>MenuFases</a:t>
            </a:r>
          </a:p>
          <a:p>
            <a:pPr algn="just">
              <a:lnSpc>
                <a:spcPts val="5454"/>
              </a:lnSpc>
            </a:pPr>
            <a:r>
              <a:rPr lang="en-US" sz="3895">
                <a:solidFill>
                  <a:srgbClr val="FAFAFA"/>
                </a:solidFill>
                <a:latin typeface="Mont"/>
              </a:rPr>
              <a:t>4 - </a:t>
            </a:r>
            <a:r>
              <a:rPr lang="en-US" sz="3895">
                <a:solidFill>
                  <a:srgbClr val="FAFAFA"/>
                </a:solidFill>
                <a:latin typeface="Mont Italics"/>
              </a:rPr>
              <a:t>MenuPause</a:t>
            </a:r>
          </a:p>
          <a:p>
            <a:pPr algn="just">
              <a:lnSpc>
                <a:spcPts val="5454"/>
              </a:lnSpc>
            </a:pPr>
            <a:r>
              <a:rPr lang="en-US" sz="3895">
                <a:solidFill>
                  <a:srgbClr val="FAFAFA"/>
                </a:solidFill>
                <a:latin typeface="Mont"/>
              </a:rPr>
              <a:t>5 - </a:t>
            </a:r>
            <a:r>
              <a:rPr lang="en-US" sz="3895">
                <a:solidFill>
                  <a:srgbClr val="FAFAFA"/>
                </a:solidFill>
                <a:latin typeface="Mont Italics"/>
              </a:rPr>
              <a:t>MenuJogadores</a:t>
            </a:r>
          </a:p>
          <a:p>
            <a:pPr algn="just">
              <a:lnSpc>
                <a:spcPts val="5454"/>
              </a:lnSpc>
            </a:pPr>
            <a:r>
              <a:rPr lang="en-US" sz="3895">
                <a:solidFill>
                  <a:srgbClr val="FAFAFA"/>
                </a:solidFill>
                <a:latin typeface="Mont Italics"/>
              </a:rPr>
              <a:t>6 - Leaderboard</a:t>
            </a:r>
          </a:p>
          <a:p>
            <a:pPr algn="just">
              <a:lnSpc>
                <a:spcPts val="5454"/>
              </a:lnSpc>
            </a:pPr>
            <a:r>
              <a:rPr lang="en-US" sz="3895">
                <a:solidFill>
                  <a:srgbClr val="FAFAFA"/>
                </a:solidFill>
                <a:latin typeface="Mont Italics"/>
              </a:rPr>
              <a:t>7 - Textbox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28828" y="4145552"/>
            <a:ext cx="165795" cy="482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4"/>
              </a:lnSpc>
            </a:pPr>
            <a:r>
              <a:rPr lang="en-US" sz="2381">
                <a:solidFill>
                  <a:srgbClr val="2A2E30"/>
                </a:solidFill>
                <a:latin typeface="Mont Bold"/>
              </a:rPr>
              <a:t>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34381" y="4145552"/>
            <a:ext cx="166688" cy="482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4"/>
              </a:lnSpc>
            </a:pPr>
            <a:r>
              <a:rPr lang="en-US" sz="2381">
                <a:solidFill>
                  <a:srgbClr val="2A2E30"/>
                </a:solidFill>
                <a:latin typeface="Mont Bold"/>
              </a:rPr>
              <a:t>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21488" y="4145552"/>
            <a:ext cx="168473" cy="482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4"/>
              </a:lnSpc>
            </a:pPr>
            <a:r>
              <a:rPr lang="en-US" sz="2381">
                <a:solidFill>
                  <a:srgbClr val="2A2E30"/>
                </a:solidFill>
                <a:latin typeface="Mont Bold"/>
              </a:rPr>
              <a:t>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64742" y="5330691"/>
            <a:ext cx="164902" cy="482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4"/>
              </a:lnSpc>
            </a:pPr>
            <a:r>
              <a:rPr lang="en-US" sz="2381">
                <a:solidFill>
                  <a:srgbClr val="2A2E30"/>
                </a:solidFill>
                <a:latin typeface="Mont Bold"/>
              </a:rPr>
              <a:t>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21116" y="5254491"/>
            <a:ext cx="172789" cy="482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4"/>
              </a:lnSpc>
            </a:pPr>
            <a:r>
              <a:rPr lang="en-US" sz="2381">
                <a:solidFill>
                  <a:srgbClr val="2A2E30"/>
                </a:solidFill>
                <a:latin typeface="Mont Bold"/>
              </a:rPr>
              <a:t>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71886" y="6397491"/>
            <a:ext cx="158502" cy="482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4"/>
              </a:lnSpc>
            </a:pPr>
            <a:r>
              <a:rPr lang="en-US" sz="2381">
                <a:solidFill>
                  <a:srgbClr val="2A2E30"/>
                </a:solidFill>
                <a:latin typeface="Mont Bold"/>
              </a:rPr>
              <a:t>7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2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503" t="44541" r="57130" b="2160"/>
          <a:stretch>
            <a:fillRect/>
          </a:stretch>
        </p:blipFill>
        <p:spPr>
          <a:xfrm flipH="false" flipV="false" rot="0">
            <a:off x="225265" y="3012340"/>
            <a:ext cx="11007125" cy="624596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147130" y="409009"/>
            <a:ext cx="7993740" cy="121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9"/>
              </a:lnSpc>
            </a:pPr>
            <a:r>
              <a:rPr lang="en-US" sz="5863">
                <a:solidFill>
                  <a:srgbClr val="FAFAFA"/>
                </a:solidFill>
                <a:latin typeface="Mont Bold"/>
              </a:rPr>
              <a:t>Diagrama de classe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13755" y="1577111"/>
            <a:ext cx="6260490" cy="810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4"/>
              </a:lnSpc>
            </a:pPr>
            <a:r>
              <a:rPr lang="en-US" sz="3895">
                <a:solidFill>
                  <a:srgbClr val="FAFAFA"/>
                </a:solidFill>
                <a:latin typeface="Mont"/>
              </a:rPr>
              <a:t>pacote Entidades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671983" y="2881957"/>
            <a:ext cx="4587317" cy="6373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56"/>
              </a:lnSpc>
            </a:pPr>
            <a:r>
              <a:rPr lang="en-US" sz="2540">
                <a:solidFill>
                  <a:srgbClr val="FAFAFA"/>
                </a:solidFill>
                <a:latin typeface="Mont"/>
              </a:rPr>
              <a:t>1 - </a:t>
            </a:r>
            <a:r>
              <a:rPr lang="en-US" sz="2540">
                <a:solidFill>
                  <a:srgbClr val="FAFAFA"/>
                </a:solidFill>
                <a:latin typeface="Mont Italics"/>
              </a:rPr>
              <a:t>Entidade (abstrata)</a:t>
            </a:r>
          </a:p>
          <a:p>
            <a:pPr algn="just">
              <a:lnSpc>
                <a:spcPts val="3556"/>
              </a:lnSpc>
            </a:pPr>
            <a:r>
              <a:rPr lang="en-US" sz="2540">
                <a:solidFill>
                  <a:srgbClr val="FAFAFA"/>
                </a:solidFill>
                <a:latin typeface="Mont"/>
              </a:rPr>
              <a:t>2- </a:t>
            </a:r>
            <a:r>
              <a:rPr lang="en-US" sz="2540">
                <a:solidFill>
                  <a:srgbClr val="FAFAFA"/>
                </a:solidFill>
                <a:latin typeface="Mont Italics"/>
              </a:rPr>
              <a:t>Personagem (abstrata)</a:t>
            </a:r>
          </a:p>
          <a:p>
            <a:pPr algn="just">
              <a:lnSpc>
                <a:spcPts val="3556"/>
              </a:lnSpc>
            </a:pPr>
            <a:r>
              <a:rPr lang="en-US" sz="2540">
                <a:solidFill>
                  <a:srgbClr val="FAFAFA"/>
                </a:solidFill>
                <a:latin typeface="Mont"/>
              </a:rPr>
              <a:t>3 - </a:t>
            </a:r>
            <a:r>
              <a:rPr lang="en-US" sz="2540">
                <a:solidFill>
                  <a:srgbClr val="FAFAFA"/>
                </a:solidFill>
                <a:latin typeface="Mont Italics"/>
              </a:rPr>
              <a:t>Inimigo (abstrata)</a:t>
            </a:r>
          </a:p>
          <a:p>
            <a:pPr algn="just">
              <a:lnSpc>
                <a:spcPts val="3556"/>
              </a:lnSpc>
            </a:pPr>
            <a:r>
              <a:rPr lang="en-US" sz="2540">
                <a:solidFill>
                  <a:srgbClr val="FAFAFA"/>
                </a:solidFill>
                <a:latin typeface="Mont"/>
              </a:rPr>
              <a:t>4 - </a:t>
            </a:r>
            <a:r>
              <a:rPr lang="en-US" sz="2540">
                <a:solidFill>
                  <a:srgbClr val="FAFAFA"/>
                </a:solidFill>
                <a:latin typeface="Mont Italics"/>
              </a:rPr>
              <a:t>GolemPedra</a:t>
            </a:r>
          </a:p>
          <a:p>
            <a:pPr algn="just">
              <a:lnSpc>
                <a:spcPts val="3556"/>
              </a:lnSpc>
            </a:pPr>
            <a:r>
              <a:rPr lang="en-US" sz="2540">
                <a:solidFill>
                  <a:srgbClr val="FAFAFA"/>
                </a:solidFill>
                <a:latin typeface="Mont"/>
              </a:rPr>
              <a:t>5 - </a:t>
            </a:r>
            <a:r>
              <a:rPr lang="en-US" sz="2540">
                <a:solidFill>
                  <a:srgbClr val="FAFAFA"/>
                </a:solidFill>
                <a:latin typeface="Mont Italics"/>
              </a:rPr>
              <a:t>GolemFogo</a:t>
            </a:r>
          </a:p>
          <a:p>
            <a:pPr algn="just">
              <a:lnSpc>
                <a:spcPts val="3556"/>
              </a:lnSpc>
            </a:pPr>
            <a:r>
              <a:rPr lang="en-US" sz="2540">
                <a:solidFill>
                  <a:srgbClr val="FAFAFA"/>
                </a:solidFill>
                <a:latin typeface="Mont Italics"/>
              </a:rPr>
              <a:t>6 - GolemGelo</a:t>
            </a:r>
          </a:p>
          <a:p>
            <a:pPr algn="just">
              <a:lnSpc>
                <a:spcPts val="3556"/>
              </a:lnSpc>
            </a:pPr>
            <a:r>
              <a:rPr lang="en-US" sz="2540">
                <a:solidFill>
                  <a:srgbClr val="FAFAFA"/>
                </a:solidFill>
                <a:latin typeface="Mont Italics"/>
              </a:rPr>
              <a:t>7 - Jogador (abstrata)</a:t>
            </a:r>
          </a:p>
          <a:p>
            <a:pPr algn="just">
              <a:lnSpc>
                <a:spcPts val="3556"/>
              </a:lnSpc>
            </a:pPr>
            <a:r>
              <a:rPr lang="en-US" sz="2540">
                <a:solidFill>
                  <a:srgbClr val="FAFAFA"/>
                </a:solidFill>
                <a:latin typeface="Mont Italics"/>
              </a:rPr>
              <a:t>8 - Atirador</a:t>
            </a:r>
          </a:p>
          <a:p>
            <a:pPr algn="just">
              <a:lnSpc>
                <a:spcPts val="3556"/>
              </a:lnSpc>
            </a:pPr>
            <a:r>
              <a:rPr lang="en-US" sz="2540">
                <a:solidFill>
                  <a:srgbClr val="FAFAFA"/>
                </a:solidFill>
                <a:latin typeface="Mont Italics"/>
              </a:rPr>
              <a:t>9 - Anjo</a:t>
            </a:r>
          </a:p>
          <a:p>
            <a:pPr algn="just">
              <a:lnSpc>
                <a:spcPts val="3556"/>
              </a:lnSpc>
            </a:pPr>
            <a:r>
              <a:rPr lang="en-US" sz="2540">
                <a:solidFill>
                  <a:srgbClr val="FAFAFA"/>
                </a:solidFill>
                <a:latin typeface="Mont Italics"/>
              </a:rPr>
              <a:t>10 - Mago</a:t>
            </a:r>
          </a:p>
          <a:p>
            <a:pPr algn="just">
              <a:lnSpc>
                <a:spcPts val="3556"/>
              </a:lnSpc>
            </a:pPr>
            <a:r>
              <a:rPr lang="en-US" sz="2540">
                <a:solidFill>
                  <a:srgbClr val="FAFAFA"/>
                </a:solidFill>
                <a:latin typeface="Mont Italics"/>
              </a:rPr>
              <a:t>11 - Chefao</a:t>
            </a:r>
          </a:p>
          <a:p>
            <a:pPr algn="just">
              <a:lnSpc>
                <a:spcPts val="3556"/>
              </a:lnSpc>
            </a:pPr>
            <a:r>
              <a:rPr lang="en-US" sz="2540">
                <a:solidFill>
                  <a:srgbClr val="FAFAFA"/>
                </a:solidFill>
                <a:latin typeface="Mont Italics"/>
              </a:rPr>
              <a:t>12 - Orbe</a:t>
            </a:r>
          </a:p>
          <a:p>
            <a:pPr algn="just">
              <a:lnSpc>
                <a:spcPts val="3556"/>
              </a:lnSpc>
            </a:pPr>
            <a:r>
              <a:rPr lang="en-US" sz="2540">
                <a:solidFill>
                  <a:srgbClr val="FAFAFA"/>
                </a:solidFill>
                <a:latin typeface="Mont Italics"/>
              </a:rPr>
              <a:t>13 -CristalGelo</a:t>
            </a:r>
          </a:p>
          <a:p>
            <a:pPr algn="just">
              <a:lnSpc>
                <a:spcPts val="3556"/>
              </a:lnSpc>
            </a:pPr>
            <a:r>
              <a:rPr lang="en-US" sz="2540">
                <a:solidFill>
                  <a:srgbClr val="FAFAFA"/>
                </a:solidFill>
                <a:latin typeface="Mont Italics"/>
              </a:rPr>
              <a:t>14 - Arremessavel (abstrata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80958" y="5349741"/>
            <a:ext cx="137964" cy="397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1981">
                <a:solidFill>
                  <a:srgbClr val="2A2E30"/>
                </a:solidFill>
                <a:latin typeface="Mont Bold"/>
              </a:rPr>
              <a:t>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54243" y="3724141"/>
            <a:ext cx="90636" cy="397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1981">
                <a:solidFill>
                  <a:srgbClr val="2A2E30"/>
                </a:solidFill>
                <a:latin typeface="Mont Bol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56008" y="4206741"/>
            <a:ext cx="138708" cy="397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1981">
                <a:solidFill>
                  <a:srgbClr val="2A2E30"/>
                </a:solidFill>
                <a:latin typeface="Mont Bold"/>
              </a:rPr>
              <a:t>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55263" y="4892441"/>
            <a:ext cx="140196" cy="397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1981">
                <a:solidFill>
                  <a:srgbClr val="2A2E30"/>
                </a:solidFill>
                <a:latin typeface="Mont Bold"/>
              </a:rPr>
              <a:t>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56752" y="5642309"/>
            <a:ext cx="137220" cy="397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1981">
                <a:solidFill>
                  <a:srgbClr val="2A2E30"/>
                </a:solidFill>
                <a:latin typeface="Mont Bold"/>
              </a:rPr>
              <a:t>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1989" y="6353509"/>
            <a:ext cx="143768" cy="397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1981">
                <a:solidFill>
                  <a:srgbClr val="2A2E30"/>
                </a:solidFill>
                <a:latin typeface="Mont Bold"/>
              </a:rPr>
              <a:t>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48068" y="7293309"/>
            <a:ext cx="132011" cy="397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1981">
                <a:solidFill>
                  <a:srgbClr val="2A2E30"/>
                </a:solidFill>
                <a:latin typeface="Mont Bold"/>
              </a:rPr>
              <a:t>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70838" y="6159600"/>
            <a:ext cx="148084" cy="397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1981">
                <a:solidFill>
                  <a:srgbClr val="2A2E30"/>
                </a:solidFill>
                <a:latin typeface="Mont Bold"/>
              </a:rPr>
              <a:t>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58556" y="7439593"/>
            <a:ext cx="143768" cy="397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1981">
                <a:solidFill>
                  <a:srgbClr val="2A2E30"/>
                </a:solidFill>
                <a:latin typeface="Mont Bold"/>
              </a:rPr>
              <a:t>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57725" y="6817293"/>
            <a:ext cx="250180" cy="397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1981">
                <a:solidFill>
                  <a:srgbClr val="2A2E30"/>
                </a:solidFill>
                <a:latin typeface="Mont Bold"/>
              </a:rPr>
              <a:t>10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86597" y="6159600"/>
            <a:ext cx="181273" cy="397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1981">
                <a:solidFill>
                  <a:srgbClr val="2A2E30"/>
                </a:solidFill>
                <a:latin typeface="Mont Bold"/>
              </a:rPr>
              <a:t>11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97387" y="5496025"/>
            <a:ext cx="228600" cy="397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1981">
                <a:solidFill>
                  <a:srgbClr val="2A2E30"/>
                </a:solidFill>
                <a:latin typeface="Mont Bold"/>
              </a:rPr>
              <a:t>12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97015" y="4746157"/>
            <a:ext cx="229344" cy="397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1981">
                <a:solidFill>
                  <a:srgbClr val="2A2E30"/>
                </a:solidFill>
                <a:latin typeface="Mont Bold"/>
              </a:rPr>
              <a:t>13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72235" y="3724141"/>
            <a:ext cx="230832" cy="397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1981">
                <a:solidFill>
                  <a:srgbClr val="2A2E30"/>
                </a:solidFill>
                <a:latin typeface="Mont Bold"/>
              </a:rPr>
              <a:t>14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2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3707" t="57410" r="32809" b="16472"/>
          <a:stretch>
            <a:fillRect/>
          </a:stretch>
        </p:blipFill>
        <p:spPr>
          <a:xfrm flipH="false" flipV="false" rot="0">
            <a:off x="482600" y="3398453"/>
            <a:ext cx="10783983" cy="528239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147130" y="409009"/>
            <a:ext cx="7993740" cy="121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9"/>
              </a:lnSpc>
            </a:pPr>
            <a:r>
              <a:rPr lang="en-US" sz="5863">
                <a:solidFill>
                  <a:srgbClr val="FAFAFA"/>
                </a:solidFill>
                <a:latin typeface="Mont Bold"/>
              </a:rPr>
              <a:t>Diagrama de classe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13755" y="1577111"/>
            <a:ext cx="6260490" cy="810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4"/>
              </a:lnSpc>
            </a:pPr>
            <a:r>
              <a:rPr lang="en-US" sz="3895">
                <a:solidFill>
                  <a:srgbClr val="FAFAFA"/>
                </a:solidFill>
                <a:latin typeface="Mont"/>
              </a:rPr>
              <a:t>pacote Fases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76683" y="4380680"/>
            <a:ext cx="6305186" cy="3089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58"/>
              </a:lnSpc>
            </a:pPr>
            <a:r>
              <a:rPr lang="en-US" sz="4184">
                <a:solidFill>
                  <a:srgbClr val="FAFAFA"/>
                </a:solidFill>
                <a:latin typeface="Mont"/>
              </a:rPr>
              <a:t>1 - </a:t>
            </a:r>
            <a:r>
              <a:rPr lang="en-US" sz="4184">
                <a:solidFill>
                  <a:srgbClr val="FAFAFA"/>
                </a:solidFill>
                <a:latin typeface="Mont Italics"/>
              </a:rPr>
              <a:t>Fase (abstrata)</a:t>
            </a:r>
          </a:p>
          <a:p>
            <a:pPr algn="just">
              <a:lnSpc>
                <a:spcPts val="5858"/>
              </a:lnSpc>
            </a:pPr>
            <a:r>
              <a:rPr lang="en-US" sz="4184">
                <a:solidFill>
                  <a:srgbClr val="FAFAFA"/>
                </a:solidFill>
                <a:latin typeface="Mont"/>
              </a:rPr>
              <a:t>2 - </a:t>
            </a:r>
            <a:r>
              <a:rPr lang="en-US" sz="4184">
                <a:solidFill>
                  <a:srgbClr val="FAFAFA"/>
                </a:solidFill>
                <a:latin typeface="Mont Italics"/>
              </a:rPr>
              <a:t>FasePedra</a:t>
            </a:r>
          </a:p>
          <a:p>
            <a:pPr algn="just">
              <a:lnSpc>
                <a:spcPts val="5858"/>
              </a:lnSpc>
            </a:pPr>
            <a:r>
              <a:rPr lang="en-US" sz="4184">
                <a:solidFill>
                  <a:srgbClr val="FAFAFA"/>
                </a:solidFill>
                <a:latin typeface="Mont"/>
              </a:rPr>
              <a:t>3 - </a:t>
            </a:r>
            <a:r>
              <a:rPr lang="en-US" sz="4184">
                <a:solidFill>
                  <a:srgbClr val="FAFAFA"/>
                </a:solidFill>
                <a:latin typeface="Mont Italics"/>
              </a:rPr>
              <a:t>FaseFogo</a:t>
            </a:r>
          </a:p>
          <a:p>
            <a:pPr algn="just">
              <a:lnSpc>
                <a:spcPts val="5858"/>
              </a:lnSpc>
            </a:pPr>
            <a:r>
              <a:rPr lang="en-US" sz="4184">
                <a:solidFill>
                  <a:srgbClr val="FAFAFA"/>
                </a:solidFill>
                <a:latin typeface="Mont"/>
              </a:rPr>
              <a:t>4 - </a:t>
            </a:r>
            <a:r>
              <a:rPr lang="en-US" sz="4184">
                <a:solidFill>
                  <a:srgbClr val="FAFAFA"/>
                </a:solidFill>
                <a:latin typeface="Mont Italics"/>
              </a:rPr>
              <a:t>FaseGelo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19542" y="4479826"/>
            <a:ext cx="149538" cy="663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7"/>
              </a:lnSpc>
            </a:pPr>
            <a:r>
              <a:rPr lang="en-US" sz="3269">
                <a:solidFill>
                  <a:srgbClr val="2A2E30"/>
                </a:solidFill>
                <a:latin typeface="Mont Bold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76600" y="4479826"/>
            <a:ext cx="227622" cy="663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7"/>
              </a:lnSpc>
            </a:pPr>
            <a:r>
              <a:rPr lang="en-US" sz="3269">
                <a:solidFill>
                  <a:srgbClr val="2A2E30"/>
                </a:solidFill>
                <a:latin typeface="Mont Bold"/>
              </a:rPr>
              <a:t>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75986" y="5617327"/>
            <a:ext cx="228850" cy="663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7"/>
              </a:lnSpc>
            </a:pPr>
            <a:r>
              <a:rPr lang="en-US" sz="3269">
                <a:solidFill>
                  <a:srgbClr val="2A2E30"/>
                </a:solidFill>
                <a:latin typeface="Mont Bold"/>
              </a:rPr>
              <a:t>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75372" y="6569827"/>
            <a:ext cx="231305" cy="663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7"/>
              </a:lnSpc>
            </a:pPr>
            <a:r>
              <a:rPr lang="en-US" sz="3269">
                <a:solidFill>
                  <a:srgbClr val="2A2E30"/>
                </a:solidFill>
                <a:latin typeface="Mont Bold"/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2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7852" t="56633" r="958" b="7599"/>
          <a:stretch>
            <a:fillRect/>
          </a:stretch>
        </p:blipFill>
        <p:spPr>
          <a:xfrm flipH="false" flipV="false" rot="0">
            <a:off x="372662" y="3092206"/>
            <a:ext cx="12208555" cy="616609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147130" y="409009"/>
            <a:ext cx="7993740" cy="121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9"/>
              </a:lnSpc>
            </a:pPr>
            <a:r>
              <a:rPr lang="en-US" sz="5863">
                <a:solidFill>
                  <a:srgbClr val="FAFAFA"/>
                </a:solidFill>
                <a:latin typeface="Mont Bold"/>
              </a:rPr>
              <a:t>Diagrama de classe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13755" y="1577111"/>
            <a:ext cx="6260490" cy="810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4"/>
              </a:lnSpc>
            </a:pPr>
            <a:r>
              <a:rPr lang="en-US" sz="3895">
                <a:solidFill>
                  <a:srgbClr val="FAFAFA"/>
                </a:solidFill>
                <a:latin typeface="Mont"/>
              </a:rPr>
              <a:t>pacote Mapa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140870" y="3580192"/>
            <a:ext cx="4612319" cy="5305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20"/>
              </a:lnSpc>
            </a:pPr>
            <a:r>
              <a:rPr lang="en-US" sz="2943">
                <a:solidFill>
                  <a:srgbClr val="FAFAFA"/>
                </a:solidFill>
                <a:latin typeface="Mont"/>
              </a:rPr>
              <a:t>1 - </a:t>
            </a:r>
            <a:r>
              <a:rPr lang="en-US" sz="2943">
                <a:solidFill>
                  <a:srgbClr val="FAFAFA"/>
                </a:solidFill>
                <a:latin typeface="Mont Italics"/>
              </a:rPr>
              <a:t>Mapa</a:t>
            </a:r>
          </a:p>
          <a:p>
            <a:pPr algn="just">
              <a:lnSpc>
                <a:spcPts val="4120"/>
              </a:lnSpc>
            </a:pPr>
            <a:r>
              <a:rPr lang="en-US" sz="2943">
                <a:solidFill>
                  <a:srgbClr val="FAFAFA"/>
                </a:solidFill>
                <a:latin typeface="Mont"/>
              </a:rPr>
              <a:t>2 - </a:t>
            </a:r>
            <a:r>
              <a:rPr lang="en-US" sz="2943">
                <a:solidFill>
                  <a:srgbClr val="FAFAFA"/>
                </a:solidFill>
                <a:latin typeface="Mont Italics"/>
              </a:rPr>
              <a:t>Tile (abstrata)</a:t>
            </a:r>
          </a:p>
          <a:p>
            <a:pPr algn="just">
              <a:lnSpc>
                <a:spcPts val="4120"/>
              </a:lnSpc>
            </a:pPr>
            <a:r>
              <a:rPr lang="en-US" sz="2943">
                <a:solidFill>
                  <a:srgbClr val="FAFAFA"/>
                </a:solidFill>
                <a:latin typeface="Mont"/>
              </a:rPr>
              <a:t>3 - </a:t>
            </a:r>
            <a:r>
              <a:rPr lang="en-US" sz="2943">
                <a:solidFill>
                  <a:srgbClr val="FAFAFA"/>
                </a:solidFill>
                <a:latin typeface="Mont Italics"/>
              </a:rPr>
              <a:t>Bloco</a:t>
            </a:r>
          </a:p>
          <a:p>
            <a:pPr algn="just">
              <a:lnSpc>
                <a:spcPts val="4120"/>
              </a:lnSpc>
            </a:pPr>
            <a:r>
              <a:rPr lang="en-US" sz="2943">
                <a:solidFill>
                  <a:srgbClr val="FAFAFA"/>
                </a:solidFill>
                <a:latin typeface="Mont"/>
              </a:rPr>
              <a:t>4 - </a:t>
            </a:r>
            <a:r>
              <a:rPr lang="en-US" sz="2943">
                <a:solidFill>
                  <a:srgbClr val="FAFAFA"/>
                </a:solidFill>
                <a:latin typeface="Mont Italics"/>
              </a:rPr>
              <a:t>Ar</a:t>
            </a:r>
          </a:p>
          <a:p>
            <a:pPr algn="just">
              <a:lnSpc>
                <a:spcPts val="4120"/>
              </a:lnSpc>
            </a:pPr>
            <a:r>
              <a:rPr lang="en-US" sz="2943">
                <a:solidFill>
                  <a:srgbClr val="FAFAFA"/>
                </a:solidFill>
                <a:latin typeface="Mont"/>
              </a:rPr>
              <a:t>5</a:t>
            </a:r>
            <a:r>
              <a:rPr lang="en-US" sz="2943">
                <a:solidFill>
                  <a:srgbClr val="FAFAFA"/>
                </a:solidFill>
                <a:latin typeface="Mont Italics"/>
              </a:rPr>
              <a:t> - Porta</a:t>
            </a:r>
          </a:p>
          <a:p>
            <a:pPr algn="just">
              <a:lnSpc>
                <a:spcPts val="4120"/>
              </a:lnSpc>
            </a:pPr>
            <a:r>
              <a:rPr lang="en-US" sz="2943">
                <a:solidFill>
                  <a:srgbClr val="FAFAFA"/>
                </a:solidFill>
                <a:latin typeface="Mont"/>
              </a:rPr>
              <a:t>6</a:t>
            </a:r>
            <a:r>
              <a:rPr lang="en-US" sz="2943">
                <a:solidFill>
                  <a:srgbClr val="FAFAFA"/>
                </a:solidFill>
                <a:latin typeface="Mont Italics"/>
              </a:rPr>
              <a:t> - Obstaculo (abstrata</a:t>
            </a:r>
          </a:p>
          <a:p>
            <a:pPr algn="just">
              <a:lnSpc>
                <a:spcPts val="4120"/>
              </a:lnSpc>
            </a:pPr>
            <a:r>
              <a:rPr lang="en-US" sz="2943">
                <a:solidFill>
                  <a:srgbClr val="FAFAFA"/>
                </a:solidFill>
                <a:latin typeface="Mont Italics"/>
              </a:rPr>
              <a:t>7 - Areia</a:t>
            </a:r>
          </a:p>
          <a:p>
            <a:pPr algn="just">
              <a:lnSpc>
                <a:spcPts val="4120"/>
              </a:lnSpc>
            </a:pPr>
            <a:r>
              <a:rPr lang="en-US" sz="2943">
                <a:solidFill>
                  <a:srgbClr val="FAFAFA"/>
                </a:solidFill>
                <a:latin typeface="Mont"/>
              </a:rPr>
              <a:t>8</a:t>
            </a:r>
            <a:r>
              <a:rPr lang="en-US" sz="2943">
                <a:solidFill>
                  <a:srgbClr val="FAFAFA"/>
                </a:solidFill>
                <a:latin typeface="Mont Italics"/>
              </a:rPr>
              <a:t> </a:t>
            </a:r>
            <a:r>
              <a:rPr lang="en-US" sz="2943">
                <a:solidFill>
                  <a:srgbClr val="FAFAFA"/>
                </a:solidFill>
                <a:latin typeface="Mont"/>
              </a:rPr>
              <a:t>-</a:t>
            </a:r>
            <a:r>
              <a:rPr lang="en-US" sz="2943">
                <a:solidFill>
                  <a:srgbClr val="FAFAFA"/>
                </a:solidFill>
                <a:latin typeface="Mont Italics"/>
              </a:rPr>
              <a:t> Fogo</a:t>
            </a:r>
          </a:p>
          <a:p>
            <a:pPr algn="just">
              <a:lnSpc>
                <a:spcPts val="4120"/>
              </a:lnSpc>
            </a:pPr>
            <a:r>
              <a:rPr lang="en-US" sz="2943">
                <a:solidFill>
                  <a:srgbClr val="FAFAFA"/>
                </a:solidFill>
                <a:latin typeface="Mont Italics"/>
              </a:rPr>
              <a:t>9 - Espinho</a:t>
            </a:r>
          </a:p>
          <a:p>
            <a:pPr algn="just">
              <a:lnSpc>
                <a:spcPts val="4120"/>
              </a:lnSpc>
            </a:pPr>
            <a:r>
              <a:rPr lang="en-US" sz="2943">
                <a:solidFill>
                  <a:srgbClr val="FAFAFA"/>
                </a:solidFill>
                <a:latin typeface="Mont Italics"/>
              </a:rPr>
              <a:t>10 - Estalactite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55688" y="3797331"/>
            <a:ext cx="116532" cy="516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en-US" sz="2546">
                <a:solidFill>
                  <a:srgbClr val="2A2E30"/>
                </a:solidFill>
                <a:latin typeface="Mont Bold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83394" y="3797331"/>
            <a:ext cx="177254" cy="516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en-US" sz="2546">
                <a:solidFill>
                  <a:srgbClr val="2A2E30"/>
                </a:solidFill>
                <a:latin typeface="Mont Bold"/>
              </a:rPr>
              <a:t>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71500" y="5236060"/>
            <a:ext cx="178296" cy="516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en-US" sz="2546">
                <a:solidFill>
                  <a:srgbClr val="2A2E30"/>
                </a:solidFill>
                <a:latin typeface="Mont Bold"/>
              </a:rPr>
              <a:t>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52004" y="6180421"/>
            <a:ext cx="180231" cy="516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en-US" sz="2546">
                <a:solidFill>
                  <a:srgbClr val="2A2E30"/>
                </a:solidFill>
                <a:latin typeface="Mont Bold"/>
              </a:rPr>
              <a:t>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53939" y="7014844"/>
            <a:ext cx="176361" cy="516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en-US" sz="2546">
                <a:solidFill>
                  <a:srgbClr val="2A2E30"/>
                </a:solidFill>
                <a:latin typeface="Mont Bold"/>
              </a:rPr>
              <a:t>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13747" y="3797331"/>
            <a:ext cx="184696" cy="516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en-US" sz="2546">
                <a:solidFill>
                  <a:srgbClr val="2A2E30"/>
                </a:solidFill>
                <a:latin typeface="Mont Bold"/>
              </a:rPr>
              <a:t>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87171" y="5236060"/>
            <a:ext cx="169515" cy="516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en-US" sz="2546">
                <a:solidFill>
                  <a:srgbClr val="2A2E30"/>
                </a:solidFill>
                <a:latin typeface="Mont Bold"/>
              </a:rPr>
              <a:t>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89925" y="6180421"/>
            <a:ext cx="190202" cy="516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en-US" sz="2546">
                <a:solidFill>
                  <a:srgbClr val="2A2E30"/>
                </a:solidFill>
                <a:latin typeface="Mont Bold"/>
              </a:rPr>
              <a:t>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89925" y="7014844"/>
            <a:ext cx="184696" cy="516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en-US" sz="2546">
                <a:solidFill>
                  <a:srgbClr val="2A2E30"/>
                </a:solidFill>
                <a:latin typeface="Mont Bold"/>
              </a:rPr>
              <a:t>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21538" y="7817856"/>
            <a:ext cx="321469" cy="516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en-US" sz="2546">
                <a:solidFill>
                  <a:srgbClr val="2A2E30"/>
                </a:solidFill>
                <a:latin typeface="Mont Bold"/>
              </a:rPr>
              <a:t>10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2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5480" t="29678" r="19112" b="49915"/>
          <a:stretch>
            <a:fillRect/>
          </a:stretch>
        </p:blipFill>
        <p:spPr>
          <a:xfrm flipH="false" flipV="false" rot="0">
            <a:off x="1372713" y="3169216"/>
            <a:ext cx="9799216" cy="571621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147130" y="409009"/>
            <a:ext cx="7993740" cy="121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9"/>
              </a:lnSpc>
            </a:pPr>
            <a:r>
              <a:rPr lang="en-US" sz="5863">
                <a:solidFill>
                  <a:srgbClr val="FAFAFA"/>
                </a:solidFill>
                <a:latin typeface="Mont Bold"/>
              </a:rPr>
              <a:t>Diagrama de classe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13755" y="1577111"/>
            <a:ext cx="6260490" cy="810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4"/>
              </a:lnSpc>
            </a:pPr>
            <a:r>
              <a:rPr lang="en-US" sz="3895">
                <a:solidFill>
                  <a:srgbClr val="FAFAFA"/>
                </a:solidFill>
                <a:latin typeface="Mont"/>
              </a:rPr>
              <a:t>pacote Lista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78667" y="4268866"/>
            <a:ext cx="5489464" cy="2411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09"/>
              </a:lnSpc>
            </a:pPr>
            <a:r>
              <a:rPr lang="en-US" sz="4292">
                <a:solidFill>
                  <a:srgbClr val="FAFAFA"/>
                </a:solidFill>
                <a:latin typeface="Mont Italics"/>
              </a:rPr>
              <a:t>1 - ListaEntidades</a:t>
            </a:r>
          </a:p>
          <a:p>
            <a:pPr algn="just">
              <a:lnSpc>
                <a:spcPts val="6009"/>
              </a:lnSpc>
            </a:pPr>
            <a:r>
              <a:rPr lang="en-US" sz="4292">
                <a:solidFill>
                  <a:srgbClr val="FAFAFA"/>
                </a:solidFill>
                <a:latin typeface="Mont Italics"/>
              </a:rPr>
              <a:t>2 - Lista&lt;TL*&gt;</a:t>
            </a:r>
          </a:p>
          <a:p>
            <a:pPr algn="just">
              <a:lnSpc>
                <a:spcPts val="6009"/>
              </a:lnSpc>
            </a:pPr>
            <a:r>
              <a:rPr lang="en-US" sz="4292">
                <a:solidFill>
                  <a:srgbClr val="FAFAFA"/>
                </a:solidFill>
                <a:latin typeface="Mont Italics"/>
              </a:rPr>
              <a:t>3 - Elemento&lt;TE*&gt;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46893" y="5207485"/>
            <a:ext cx="134838" cy="610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2946">
                <a:solidFill>
                  <a:srgbClr val="2A2E30"/>
                </a:solidFill>
                <a:latin typeface="Mont Bold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14925" y="4365562"/>
            <a:ext cx="205085" cy="610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2946">
                <a:solidFill>
                  <a:srgbClr val="2A2E30"/>
                </a:solidFill>
                <a:latin typeface="Mont Bold"/>
              </a:rPr>
              <a:t>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0010" y="5590468"/>
            <a:ext cx="206276" cy="610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2946">
                <a:solidFill>
                  <a:srgbClr val="2A2E30"/>
                </a:solidFill>
                <a:latin typeface="Mont Bold"/>
              </a:rPr>
              <a:t>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2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137075" y="3092206"/>
            <a:ext cx="14013849" cy="616609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147130" y="409009"/>
            <a:ext cx="7993740" cy="121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9"/>
              </a:lnSpc>
            </a:pPr>
            <a:r>
              <a:rPr lang="en-US" sz="5863">
                <a:solidFill>
                  <a:srgbClr val="FAFAFA"/>
                </a:solidFill>
                <a:latin typeface="Mont Bold"/>
              </a:rPr>
              <a:t>Diagrama de classe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13755" y="1577111"/>
            <a:ext cx="6260490" cy="810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4"/>
              </a:lnSpc>
            </a:pPr>
            <a:r>
              <a:rPr lang="en-US" sz="3895">
                <a:solidFill>
                  <a:srgbClr val="FAFAFA"/>
                </a:solidFill>
                <a:latin typeface="Mont"/>
              </a:rPr>
              <a:t>visão geral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DAEeAIKAFWQ</dc:identifier>
  <dcterms:modified xsi:type="dcterms:W3CDTF">2011-08-01T06:04:30Z</dcterms:modified>
  <cp:revision>1</cp:revision>
  <dc:title>MagicGolens</dc:title>
</cp:coreProperties>
</file>